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2.jpeg" ContentType="image/jpeg"/>
  <Override PartName="/ppt/media/image26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1.png" ContentType="image/png"/>
  <Override PartName="/ppt/media/image30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_rels/.rels" ContentType="application/vnd.openxmlformats-package.relationships+xml"/>
  <Override PartName="/customXml/itemProps3.xml" ContentType="application/vnd.openxmlformats-officedocument.customXmlPropertie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customXml/itemProps2.xml" ContentType="application/vnd.openxmlformats-officedocument.customXml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7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CBB1459-2559-4ECD-9AD2-7F8752AB0E54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3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A1FDD8F-ADB1-4653-8D32-C1280E037AE4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3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AA88014-2D34-4437-AB07-CABB0AA2147B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34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C48F2D4-A11D-44A7-989B-B1F8375A1072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3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306AEF3-7A35-41A3-ABD2-85A92CD6FDE4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83E42E3-6F83-4663-B252-BAB5B8BA50C9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3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9D1C7AA-206E-46A8-A020-53CDE794B27B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3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6D81CC5-1CFD-44E8-A0A1-66D03021453D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FB50830-2A76-4F48-A04D-4B8AD6CCD218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3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8A11112-D54E-4D72-909D-9BD33F5D766E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516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9244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78808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7516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9244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170360" y="3971520"/>
            <a:ext cx="323676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7516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9244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78808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7516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9244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1170360" y="3971520"/>
            <a:ext cx="323676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7516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9244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578808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7516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9244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1170360" y="3971520"/>
            <a:ext cx="323676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7516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9244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578808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 type="body"/>
          </p:nvPr>
        </p:nvSpPr>
        <p:spPr>
          <a:xfrm>
            <a:off x="7516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 type="body"/>
          </p:nvPr>
        </p:nvSpPr>
        <p:spPr>
          <a:xfrm>
            <a:off x="9244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1170360" y="3971520"/>
            <a:ext cx="323676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170360" y="3971520"/>
            <a:ext cx="323676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7516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9244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578808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7516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9244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ubTitle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ubTitle"/>
          </p:nvPr>
        </p:nvSpPr>
        <p:spPr>
          <a:xfrm>
            <a:off x="1170360" y="3971520"/>
            <a:ext cx="323676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7516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9244440" y="15271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578808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9" name="PlaceHolder 6"/>
          <p:cNvSpPr>
            <a:spLocks noGrp="1"/>
          </p:cNvSpPr>
          <p:nvPr>
            <p:ph type="body"/>
          </p:nvPr>
        </p:nvSpPr>
        <p:spPr>
          <a:xfrm>
            <a:off x="7516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70" name="PlaceHolder 7"/>
          <p:cNvSpPr>
            <a:spLocks noGrp="1"/>
          </p:cNvSpPr>
          <p:nvPr>
            <p:ph type="body"/>
          </p:nvPr>
        </p:nvSpPr>
        <p:spPr>
          <a:xfrm>
            <a:off x="9244440" y="3580920"/>
            <a:ext cx="164556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3931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407080" y="35809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788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407080" y="1527120"/>
            <a:ext cx="24940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788080" y="3580920"/>
            <a:ext cx="5111280" cy="1875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000680" y="1087560"/>
            <a:ext cx="8191080" cy="5770080"/>
          </a:xfrm>
          <a:custGeom>
            <a:avLst/>
            <a:gdLst/>
            <a:ahLst/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406080" y="183600"/>
            <a:ext cx="360" cy="1598040"/>
          </a:xfrm>
          <a:prstGeom prst="line">
            <a:avLst/>
          </a:prstGeom>
          <a:ln cap="rnd" w="1270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5292360" y="0"/>
            <a:ext cx="2279520" cy="1267560"/>
          </a:xfrm>
          <a:custGeom>
            <a:avLst/>
            <a:gdLst/>
            <a:ahLst/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0208520" y="0"/>
            <a:ext cx="1134720" cy="47772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568880" y="514800"/>
            <a:ext cx="2392920" cy="23281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 flipH="1">
            <a:off x="-720" y="2949840"/>
            <a:ext cx="1186200" cy="1771200"/>
          </a:xfrm>
          <a:custGeom>
            <a:avLst/>
            <a:gdLst/>
            <a:ahLst/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 rot="16200000">
            <a:off x="1539720" y="4203720"/>
            <a:ext cx="4083120" cy="408312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5093280" y="2743200"/>
            <a:ext cx="6592320" cy="238608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fr-FR" sz="6000" spc="-1" strike="noStrike">
                <a:solidFill>
                  <a:srgbClr val="ffffff"/>
                </a:solidFill>
                <a:latin typeface="Tw Cen M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venir Next LT Pro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89240" y="1118880"/>
            <a:ext cx="4619520" cy="4619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 rot="19809000">
            <a:off x="8683560" y="941040"/>
            <a:ext cx="2987640" cy="2987640"/>
          </a:xfrm>
          <a:prstGeom prst="arc">
            <a:avLst>
              <a:gd name="adj1" fmla="val 15817365"/>
              <a:gd name="adj2" fmla="val 1781380"/>
            </a:avLst>
          </a:prstGeom>
          <a:noFill/>
          <a:ln cap="rnd" w="1270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910080" y="4781160"/>
            <a:ext cx="545760" cy="5457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1170360" y="1398960"/>
            <a:ext cx="3236760" cy="40687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fr-FR" sz="4400" spc="-1" strike="noStrike">
                <a:solidFill>
                  <a:srgbClr val="ffffff"/>
                </a:solidFill>
                <a:latin typeface="Tw Cen M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5788080" y="1527120"/>
            <a:ext cx="5111280" cy="39315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2286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venir Next LT Pro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457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03/09/20XX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Titre de la présentation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7D5BCB7-8AB1-4525-A7EC-BE6E46DDB7BF}" type="slidenum"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Tw Cen M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Deuxième niveau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Troisième niveau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Avenir Next LT Pro"/>
              </a:rPr>
              <a:t>Quatrième niveau</a:t>
            </a:r>
            <a:endParaRPr b="0" lang="fr-FR" sz="16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Avenir Next LT Pro"/>
              </a:rPr>
              <a:t>Cinquième niveau</a:t>
            </a:r>
            <a:endParaRPr b="0" lang="fr-FR" sz="16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Deuxième niveau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Troisième niveau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Avenir Next LT Pro"/>
              </a:rPr>
              <a:t>Quatrième niveau</a:t>
            </a:r>
            <a:endParaRPr b="0" lang="fr-FR" sz="16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Avenir Next LT Pro"/>
              </a:rPr>
              <a:t>Cinquième niveau</a:t>
            </a:r>
            <a:endParaRPr b="0" lang="fr-FR" sz="16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03/09/20XX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Titre de la présentation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735C88B-580B-4F9E-B0EC-997BF7928B00}" type="slidenum"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97" name="CustomShape 9"/>
          <p:cNvSpPr/>
          <p:nvPr/>
        </p:nvSpPr>
        <p:spPr>
          <a:xfrm rot="16200000">
            <a:off x="-388800" y="4841640"/>
            <a:ext cx="1737000" cy="959040"/>
          </a:xfrm>
          <a:custGeom>
            <a:avLst/>
            <a:gdLst/>
            <a:ah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10"/>
          <p:cNvSpPr/>
          <p:nvPr/>
        </p:nvSpPr>
        <p:spPr>
          <a:xfrm>
            <a:off x="10494360" y="0"/>
            <a:ext cx="848880" cy="35748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body"/>
          </p:nvPr>
        </p:nvSpPr>
        <p:spPr>
          <a:xfrm>
            <a:off x="7200360" y="1150200"/>
            <a:ext cx="2206800" cy="2203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Cliquez sur l'icône pour ajouter une image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444520" y="2579760"/>
            <a:ext cx="3096360" cy="30963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Cliquez sur l'icône pour ajouter une image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title"/>
          </p:nvPr>
        </p:nvSpPr>
        <p:spPr>
          <a:xfrm>
            <a:off x="539640" y="365040"/>
            <a:ext cx="5806080" cy="13255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Tw Cen M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39640" y="1825560"/>
            <a:ext cx="5806080" cy="43520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2286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Deuxième niveau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4572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Troisième niveau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6858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venir Next LT Pro"/>
              </a:rPr>
              <a:t>Quatrième niveau</a:t>
            </a:r>
            <a:endParaRPr b="0" lang="fr-FR" sz="16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03/09/20XX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Titre de la présentation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B75581D-AEEC-4231-9558-818619BAB58E}" type="slidenum"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42" name="CustomShape 8"/>
          <p:cNvSpPr/>
          <p:nvPr/>
        </p:nvSpPr>
        <p:spPr>
          <a:xfrm>
            <a:off x="10249560" y="1555200"/>
            <a:ext cx="819000" cy="7966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9"/>
          <p:cNvSpPr/>
          <p:nvPr/>
        </p:nvSpPr>
        <p:spPr>
          <a:xfrm>
            <a:off x="7590240" y="4034520"/>
            <a:ext cx="876240" cy="876240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Tw Cen M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329148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3291480" cy="3684240"/>
          </a:xfrm>
          <a:prstGeom prst="rect">
            <a:avLst/>
          </a:prstGeom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Deuxième niveau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Avenir Next LT Pro"/>
              </a:rPr>
              <a:t>Troisième niveau</a:t>
            </a:r>
            <a:endParaRPr b="0" lang="fr-FR" sz="16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000000"/>
                </a:solidFill>
                <a:latin typeface="Avenir Next LT Pro"/>
              </a:rPr>
              <a:t>Quatrième niveau</a:t>
            </a:r>
            <a:endParaRPr b="0" lang="fr-FR" sz="14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000000"/>
                </a:solidFill>
                <a:latin typeface="Avenir Next LT Pro"/>
              </a:rPr>
              <a:t>Cinquième niveau</a:t>
            </a:r>
            <a:endParaRPr b="0" lang="fr-FR" sz="1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453200" y="1681200"/>
            <a:ext cx="329148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4453200" y="2505240"/>
            <a:ext cx="3291480" cy="3684240"/>
          </a:xfrm>
          <a:prstGeom prst="rect">
            <a:avLst/>
          </a:prstGeom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Deuxième niveau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Avenir Next LT Pro"/>
              </a:rPr>
              <a:t>Troisième niveau</a:t>
            </a:r>
            <a:endParaRPr b="0" lang="fr-FR" sz="16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000000"/>
                </a:solidFill>
                <a:latin typeface="Avenir Next LT Pro"/>
              </a:rPr>
              <a:t>Quatrième niveau</a:t>
            </a:r>
            <a:endParaRPr b="0" lang="fr-FR" sz="14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000000"/>
                </a:solidFill>
                <a:latin typeface="Avenir Next LT Pro"/>
              </a:rPr>
              <a:t>Cinquième niveau</a:t>
            </a:r>
            <a:endParaRPr b="0" lang="fr-FR" sz="1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03/09/20XX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Titre de la présentation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87" name="PlaceHolder 8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283F067-C082-4DCA-A489-BAE0A35D6A71}" type="slidenum"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88" name="CustomShape 9"/>
          <p:cNvSpPr/>
          <p:nvPr/>
        </p:nvSpPr>
        <p:spPr>
          <a:xfrm rot="16200000">
            <a:off x="-388800" y="4841640"/>
            <a:ext cx="1737000" cy="959040"/>
          </a:xfrm>
          <a:custGeom>
            <a:avLst/>
            <a:gdLst/>
            <a:ah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10"/>
          <p:cNvSpPr/>
          <p:nvPr/>
        </p:nvSpPr>
        <p:spPr>
          <a:xfrm>
            <a:off x="10494360" y="0"/>
            <a:ext cx="848880" cy="35748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PlaceHolder 11"/>
          <p:cNvSpPr>
            <a:spLocks noGrp="1"/>
          </p:cNvSpPr>
          <p:nvPr>
            <p:ph type="body"/>
          </p:nvPr>
        </p:nvSpPr>
        <p:spPr>
          <a:xfrm>
            <a:off x="8065080" y="1681200"/>
            <a:ext cx="329148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1" name="PlaceHolder 12"/>
          <p:cNvSpPr>
            <a:spLocks noGrp="1"/>
          </p:cNvSpPr>
          <p:nvPr>
            <p:ph type="body"/>
          </p:nvPr>
        </p:nvSpPr>
        <p:spPr>
          <a:xfrm>
            <a:off x="8065080" y="2505240"/>
            <a:ext cx="3291480" cy="3684240"/>
          </a:xfrm>
          <a:prstGeom prst="rect">
            <a:avLst/>
          </a:prstGeom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Deuxième niveau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Avenir Next LT Pro"/>
              </a:rPr>
              <a:t>Troisième niveau</a:t>
            </a:r>
            <a:endParaRPr b="0" lang="fr-FR" sz="16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000000"/>
                </a:solidFill>
                <a:latin typeface="Avenir Next LT Pro"/>
              </a:rPr>
              <a:t>Quatrième niveau</a:t>
            </a:r>
            <a:endParaRPr b="0" lang="fr-FR" sz="14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000000"/>
                </a:solidFill>
                <a:latin typeface="Avenir Next LT Pro"/>
              </a:rPr>
              <a:t>Cinquième niveau</a:t>
            </a:r>
            <a:endParaRPr b="0" lang="fr-FR" sz="14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3964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Tw Cen M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1179720" y="1911240"/>
            <a:ext cx="9829440" cy="38595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Avenir Next LT Pro"/>
              </a:rPr>
              <a:t>Modifiez les styles du texte du masque</a:t>
            </a:r>
            <a:endParaRPr b="0" lang="fr-FR" sz="28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venir Next LT Pro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Avenir Next LT Pro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03/09/20XX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Titre de la présentation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C8E0A61-A349-4819-BD28-5D3360BF21B1}" type="slidenum">
              <a:rPr b="0" lang="fr-FR" sz="1200" spc="-1" strike="noStrike">
                <a:solidFill>
                  <a:srgbClr val="8b8b8b"/>
                </a:solidFill>
                <a:latin typeface="Avenir Next LT Pro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33" name="CustomShape 6"/>
          <p:cNvSpPr/>
          <p:nvPr/>
        </p:nvSpPr>
        <p:spPr>
          <a:xfrm>
            <a:off x="10494360" y="0"/>
            <a:ext cx="848880" cy="35748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7"/>
          <p:cNvSpPr/>
          <p:nvPr/>
        </p:nvSpPr>
        <p:spPr>
          <a:xfrm flipH="1">
            <a:off x="123480" y="5717880"/>
            <a:ext cx="1771200" cy="1139760"/>
          </a:xfrm>
          <a:custGeom>
            <a:avLst/>
            <a:gdLst/>
            <a:ah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slideLayout" Target="../slideLayouts/slideLayout13.xml"/><Relationship Id="rId17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49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371120" y="3429000"/>
            <a:ext cx="7708320" cy="2788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Avenir Next LT Pro"/>
              </a:rPr>
              <a:t>Les plateformes départementales OTA62 et Espace62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278" name="Image 4" descr=""/>
          <p:cNvPicPr/>
          <p:nvPr/>
        </p:nvPicPr>
        <p:blipFill>
          <a:blip r:embed="rId1"/>
          <a:stretch/>
        </p:blipFill>
        <p:spPr>
          <a:xfrm>
            <a:off x="1282680" y="81000"/>
            <a:ext cx="2932920" cy="2928960"/>
          </a:xfrm>
          <a:prstGeom prst="rect">
            <a:avLst/>
          </a:prstGeom>
          <a:ln w="0">
            <a:noFill/>
          </a:ln>
        </p:spPr>
      </p:pic>
      <p:pic>
        <p:nvPicPr>
          <p:cNvPr id="279" name="Image 3" descr=""/>
          <p:cNvPicPr/>
          <p:nvPr/>
        </p:nvPicPr>
        <p:blipFill>
          <a:blip r:embed="rId2"/>
          <a:stretch/>
        </p:blipFill>
        <p:spPr>
          <a:xfrm>
            <a:off x="0" y="5016960"/>
            <a:ext cx="3873960" cy="159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606960" y="1229040"/>
            <a:ext cx="4345200" cy="406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fr-FR" sz="4400" spc="-1" strike="noStrike">
                <a:solidFill>
                  <a:srgbClr val="ffffff"/>
                </a:solidFill>
                <a:latin typeface="Tw Cen MT"/>
              </a:rPr>
              <a:t>Espace 62 :</a:t>
            </a:r>
            <a:br/>
            <a:r>
              <a:rPr b="0" lang="fr-FR" sz="4400" spc="-1" strike="noStrike">
                <a:solidFill>
                  <a:srgbClr val="ffffff"/>
                </a:solidFill>
                <a:latin typeface="Tw Cen MT"/>
              </a:rPr>
              <a:t>L’espace formateurs (sur inscription via formulaire)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822424C-60CA-469D-A881-8D577E6CFA46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3517200" y="102240"/>
            <a:ext cx="515736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Organisé en 5 onglets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5097240" y="2588760"/>
            <a:ext cx="681336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66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Un ensemble de ressources mises à disposition des formateurs par les missions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4815000" y="5298120"/>
            <a:ext cx="73778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Un accompagnement dans la mission de formateur (mutualisation, accompagnement magistère, sites ressources)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329" name="Image 3" descr=""/>
          <p:cNvPicPr/>
          <p:nvPr/>
        </p:nvPicPr>
        <p:blipFill>
          <a:blip r:embed="rId1"/>
          <a:stretch/>
        </p:blipFill>
        <p:spPr>
          <a:xfrm>
            <a:off x="8025840" y="93240"/>
            <a:ext cx="2361960" cy="204768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2" descr=""/>
          <p:cNvPicPr/>
          <p:nvPr/>
        </p:nvPicPr>
        <p:blipFill>
          <a:blip r:embed="rId2"/>
          <a:stretch/>
        </p:blipFill>
        <p:spPr>
          <a:xfrm>
            <a:off x="5536800" y="340668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4" descr=""/>
          <p:cNvPicPr/>
          <p:nvPr/>
        </p:nvPicPr>
        <p:blipFill>
          <a:blip r:embed="rId3"/>
          <a:stretch/>
        </p:blipFill>
        <p:spPr>
          <a:xfrm>
            <a:off x="6429600" y="340668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6" descr=""/>
          <p:cNvPicPr/>
          <p:nvPr/>
        </p:nvPicPr>
        <p:blipFill>
          <a:blip r:embed="rId4"/>
          <a:stretch/>
        </p:blipFill>
        <p:spPr>
          <a:xfrm>
            <a:off x="7239600" y="341028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8" descr=""/>
          <p:cNvPicPr/>
          <p:nvPr/>
        </p:nvPicPr>
        <p:blipFill>
          <a:blip r:embed="rId5"/>
          <a:stretch/>
        </p:blipFill>
        <p:spPr>
          <a:xfrm>
            <a:off x="8132760" y="340668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0" descr=""/>
          <p:cNvPicPr/>
          <p:nvPr/>
        </p:nvPicPr>
        <p:blipFill>
          <a:blip r:embed="rId6"/>
          <a:stretch/>
        </p:blipFill>
        <p:spPr>
          <a:xfrm>
            <a:off x="9025560" y="340668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12" descr=""/>
          <p:cNvPicPr/>
          <p:nvPr/>
        </p:nvPicPr>
        <p:blipFill>
          <a:blip r:embed="rId7"/>
          <a:stretch/>
        </p:blipFill>
        <p:spPr>
          <a:xfrm>
            <a:off x="9918720" y="340668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14" descr=""/>
          <p:cNvPicPr/>
          <p:nvPr/>
        </p:nvPicPr>
        <p:blipFill>
          <a:blip r:embed="rId8"/>
          <a:stretch/>
        </p:blipFill>
        <p:spPr>
          <a:xfrm>
            <a:off x="5536800" y="428076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6" descr=""/>
          <p:cNvPicPr/>
          <p:nvPr/>
        </p:nvPicPr>
        <p:blipFill>
          <a:blip r:embed="rId9"/>
          <a:stretch/>
        </p:blipFill>
        <p:spPr>
          <a:xfrm>
            <a:off x="6429600" y="428076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8" descr=""/>
          <p:cNvPicPr/>
          <p:nvPr/>
        </p:nvPicPr>
        <p:blipFill>
          <a:blip r:embed="rId10"/>
          <a:stretch/>
        </p:blipFill>
        <p:spPr>
          <a:xfrm>
            <a:off x="7239600" y="428076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20" descr=""/>
          <p:cNvPicPr/>
          <p:nvPr/>
        </p:nvPicPr>
        <p:blipFill>
          <a:blip r:embed="rId11"/>
          <a:stretch/>
        </p:blipFill>
        <p:spPr>
          <a:xfrm>
            <a:off x="8132760" y="428076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22" descr=""/>
          <p:cNvPicPr/>
          <p:nvPr/>
        </p:nvPicPr>
        <p:blipFill>
          <a:blip r:embed="rId12"/>
          <a:stretch/>
        </p:blipFill>
        <p:spPr>
          <a:xfrm>
            <a:off x="9025560" y="428076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24" descr=""/>
          <p:cNvPicPr/>
          <p:nvPr/>
        </p:nvPicPr>
        <p:blipFill>
          <a:blip r:embed="rId13"/>
          <a:stretch/>
        </p:blipFill>
        <p:spPr>
          <a:xfrm>
            <a:off x="9918720" y="4280760"/>
            <a:ext cx="559080" cy="55908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26" descr=""/>
          <p:cNvPicPr/>
          <p:nvPr/>
        </p:nvPicPr>
        <p:blipFill>
          <a:blip r:embed="rId14"/>
          <a:stretch/>
        </p:blipFill>
        <p:spPr>
          <a:xfrm>
            <a:off x="10793520" y="3406680"/>
            <a:ext cx="581400" cy="58140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28" descr=""/>
          <p:cNvPicPr/>
          <p:nvPr/>
        </p:nvPicPr>
        <p:blipFill>
          <a:blip r:embed="rId15"/>
          <a:stretch/>
        </p:blipFill>
        <p:spPr>
          <a:xfrm>
            <a:off x="10793520" y="4280760"/>
            <a:ext cx="581400" cy="58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1170360" y="1398960"/>
            <a:ext cx="3236760" cy="406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fr-FR" sz="4400" spc="-1" strike="noStrike">
                <a:solidFill>
                  <a:srgbClr val="ffffff"/>
                </a:solidFill>
                <a:latin typeface="Tw Cen MT"/>
              </a:rPr>
              <a:t>La plateforme OTA62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281" name="Image 11" descr=""/>
          <p:cNvPicPr/>
          <p:nvPr/>
        </p:nvPicPr>
        <p:blipFill>
          <a:blip r:embed="rId1"/>
          <a:stretch/>
        </p:blipFill>
        <p:spPr>
          <a:xfrm>
            <a:off x="5963040" y="2532960"/>
            <a:ext cx="5637600" cy="3904200"/>
          </a:xfrm>
          <a:prstGeom prst="rect">
            <a:avLst/>
          </a:prstGeom>
          <a:ln w="0">
            <a:noFill/>
          </a:ln>
        </p:spPr>
      </p:pic>
      <p:sp>
        <p:nvSpPr>
          <p:cNvPr id="282" name="CustomShape 2"/>
          <p:cNvSpPr/>
          <p:nvPr/>
        </p:nvSpPr>
        <p:spPr>
          <a:xfrm>
            <a:off x="5535000" y="1398960"/>
            <a:ext cx="620784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venir Next LT Pro"/>
              </a:rPr>
              <a:t>OTA 62 – Un espace de partage de pratiques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606960" y="1229040"/>
            <a:ext cx="4345200" cy="2985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fr-FR" sz="4400" spc="-1" strike="noStrike">
                <a:solidFill>
                  <a:srgbClr val="ffffff"/>
                </a:solidFill>
                <a:latin typeface="Tw Cen MT"/>
              </a:rPr>
              <a:t>Les pages « Observatoires »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4287F9C-53A3-433D-B425-2CBD1D54F812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285" name="Image 9" descr=""/>
          <p:cNvPicPr/>
          <p:nvPr/>
        </p:nvPicPr>
        <p:blipFill>
          <a:blip r:embed="rId1"/>
          <a:stretch/>
        </p:blipFill>
        <p:spPr>
          <a:xfrm>
            <a:off x="5434200" y="431280"/>
            <a:ext cx="6352200" cy="6289920"/>
          </a:xfrm>
          <a:prstGeom prst="rect">
            <a:avLst/>
          </a:prstGeom>
          <a:ln w="0">
            <a:noFill/>
          </a:ln>
        </p:spPr>
      </p:pic>
      <p:sp>
        <p:nvSpPr>
          <p:cNvPr id="286" name="CustomShape 3"/>
          <p:cNvSpPr/>
          <p:nvPr/>
        </p:nvSpPr>
        <p:spPr>
          <a:xfrm>
            <a:off x="5162760" y="4013640"/>
            <a:ext cx="157680" cy="2707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4"/>
          <p:cNvSpPr/>
          <p:nvPr/>
        </p:nvSpPr>
        <p:spPr>
          <a:xfrm>
            <a:off x="0" y="3460680"/>
            <a:ext cx="5689080" cy="3107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CP CE1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Webradio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Accompagnement collectif et pratiques professionnelles (AC2P)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Climat scolaire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Education au développement durable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Espaces flexibles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Maternelle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Pratiques artistiques et culturelles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Pratiques inclusives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Pratiques physique, santé, citoyenneté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ffffff"/>
                </a:solidFill>
                <a:highlight>
                  <a:srgbClr val="0000ff"/>
                </a:highlight>
                <a:latin typeface="Tw Cen MT"/>
              </a:rPr>
              <a:t>Les ressources en autoformation    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Les MOOCS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3E10052-ABD5-4745-91C5-3AEC63AEC270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291" name="Image 11" descr=""/>
          <p:cNvPicPr/>
          <p:nvPr/>
        </p:nvPicPr>
        <p:blipFill>
          <a:blip r:embed="rId1"/>
          <a:stretch/>
        </p:blipFill>
        <p:spPr>
          <a:xfrm>
            <a:off x="2982960" y="1882440"/>
            <a:ext cx="3112560" cy="1427040"/>
          </a:xfrm>
          <a:prstGeom prst="rect">
            <a:avLst/>
          </a:prstGeom>
          <a:ln w="0">
            <a:noFill/>
          </a:ln>
        </p:spPr>
      </p:pic>
      <p:sp>
        <p:nvSpPr>
          <p:cNvPr id="292" name="CustomShape 4"/>
          <p:cNvSpPr/>
          <p:nvPr/>
        </p:nvSpPr>
        <p:spPr>
          <a:xfrm>
            <a:off x="3452760" y="3178080"/>
            <a:ext cx="515736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Les webinaires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93" name="CustomShape 5"/>
          <p:cNvSpPr/>
          <p:nvPr/>
        </p:nvSpPr>
        <p:spPr>
          <a:xfrm>
            <a:off x="5672160" y="4828680"/>
            <a:ext cx="515736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 fontScale="91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La boîte à outils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numériques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294" name="Image 5" descr=""/>
          <p:cNvPicPr/>
          <p:nvPr/>
        </p:nvPicPr>
        <p:blipFill>
          <a:blip r:embed="rId2"/>
          <a:stretch/>
        </p:blipFill>
        <p:spPr>
          <a:xfrm>
            <a:off x="6423120" y="2913480"/>
            <a:ext cx="2933280" cy="1512720"/>
          </a:xfrm>
          <a:prstGeom prst="rect">
            <a:avLst/>
          </a:prstGeom>
          <a:ln w="0">
            <a:noFill/>
          </a:ln>
        </p:spPr>
      </p:pic>
      <p:pic>
        <p:nvPicPr>
          <p:cNvPr id="295" name="Image 9" descr=""/>
          <p:cNvPicPr/>
          <p:nvPr/>
        </p:nvPicPr>
        <p:blipFill>
          <a:blip r:embed="rId3"/>
          <a:stretch/>
        </p:blipFill>
        <p:spPr>
          <a:xfrm>
            <a:off x="8995320" y="4678200"/>
            <a:ext cx="2674800" cy="194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539640" y="365040"/>
            <a:ext cx="580608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Tw Cen MT"/>
              </a:rPr>
              <a:t>Les publications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539640" y="1634760"/>
            <a:ext cx="5806080" cy="4721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0000"/>
          </a:bodyPr>
          <a:p>
            <a:pPr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highlight>
                  <a:srgbClr val="0000ff"/>
                </a:highlight>
                <a:latin typeface="Avenir Next LT Pro"/>
              </a:rPr>
              <a:t>La newsletter OTA </a:t>
            </a:r>
            <a:r>
              <a:rPr b="0" lang="fr-FR" sz="2400" spc="-1" strike="noStrike">
                <a:solidFill>
                  <a:srgbClr val="000000"/>
                </a:solidFill>
                <a:highlight>
                  <a:srgbClr val="0000ff"/>
                </a:highlight>
                <a:latin typeface="Avenir Next LT Pro"/>
              </a:rPr>
              <a:t>: l’actualité du département (partage d’expériences, productions des missions et observatoires), un zoom sur un outil numérique, une ressource inspirante et l’agenda des partenaires (bimensuelle)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highlight>
                  <a:srgbClr val="0000ff"/>
                </a:highlight>
                <a:latin typeface="Avenir Next LT Pro"/>
              </a:rPr>
              <a:t>L’OTA Mag </a:t>
            </a:r>
            <a:r>
              <a:rPr b="0" lang="fr-FR" sz="2400" spc="-1" strike="noStrike">
                <a:solidFill>
                  <a:srgbClr val="000000"/>
                </a:solidFill>
                <a:highlight>
                  <a:srgbClr val="0000ff"/>
                </a:highlight>
                <a:latin typeface="Avenir Next LT Pro"/>
              </a:rPr>
              <a:t>: un magazine centré sur un sujet en lien avec le métier d’enseignant (une publication par période)</a:t>
            </a:r>
            <a:br/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8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4EB13EF-977F-4A28-8C64-D56767E758EE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299" name="Picture 2" descr=""/>
          <p:cNvPicPr/>
          <p:nvPr/>
        </p:nvPicPr>
        <p:blipFill>
          <a:blip r:embed="rId1"/>
          <a:stretch/>
        </p:blipFill>
        <p:spPr>
          <a:xfrm>
            <a:off x="6585840" y="1092600"/>
            <a:ext cx="3318120" cy="2373480"/>
          </a:xfrm>
          <a:prstGeom prst="rect">
            <a:avLst/>
          </a:prstGeom>
          <a:ln w="0">
            <a:noFill/>
          </a:ln>
        </p:spPr>
      </p:pic>
      <p:pic>
        <p:nvPicPr>
          <p:cNvPr id="300" name="Image 8" descr=""/>
          <p:cNvPicPr/>
          <p:nvPr/>
        </p:nvPicPr>
        <p:blipFill>
          <a:blip r:embed="rId2"/>
          <a:stretch/>
        </p:blipFill>
        <p:spPr>
          <a:xfrm>
            <a:off x="9235440" y="2589840"/>
            <a:ext cx="2416680" cy="3354120"/>
          </a:xfrm>
          <a:prstGeom prst="rect">
            <a:avLst/>
          </a:prstGeom>
          <a:ln w="0">
            <a:noFill/>
          </a:ln>
        </p:spPr>
      </p:pic>
      <p:sp>
        <p:nvSpPr>
          <p:cNvPr id="301" name="CustomShape 4"/>
          <p:cNvSpPr/>
          <p:nvPr/>
        </p:nvSpPr>
        <p:spPr>
          <a:xfrm>
            <a:off x="6303240" y="5830920"/>
            <a:ext cx="620784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venir Next LT Pro"/>
              </a:rPr>
              <a:t>OTA Mag’ : 3000 à 3500 vues en moyenne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ffffff"/>
                </a:solidFill>
                <a:highlight>
                  <a:srgbClr val="0000ff"/>
                </a:highlight>
                <a:latin typeface="Tw Cen MT"/>
              </a:rPr>
              <a:t>La webradio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787680" y="2513880"/>
            <a:ext cx="329148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Productions de podcasts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3646080" y="2626200"/>
            <a:ext cx="7058880" cy="3684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Mallettes webradio à disposition via le formulaire de contact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Avenir Next LT Pro"/>
              </a:rPr>
              <a:t>Hébergement simplifié via un formulaire de dépôt</a:t>
            </a:r>
            <a:endParaRPr b="0" lang="fr-FR" sz="1800" spc="-1" strike="noStrike">
              <a:solidFill>
                <a:srgbClr val="000000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i="1" lang="fr-FR" sz="2000" spc="-1" strike="noStrike">
                <a:solidFill>
                  <a:srgbClr val="000000"/>
                </a:solidFill>
                <a:latin typeface="Avenir Next LT Pro"/>
              </a:rPr>
              <a:t>Contribution via le formulaire de contact ou directement par mail</a:t>
            </a: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fr-FR" sz="20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i="1" lang="fr-FR" sz="2400" spc="-1" strike="noStrike">
                <a:solidFill>
                  <a:srgbClr val="000000"/>
                </a:solidFill>
                <a:latin typeface="Avenir Next LT Pro"/>
              </a:rPr>
              <a:t>Une application pour retrouver la webradio sur votre smartphone</a:t>
            </a: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0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E04A794-1E75-4AF0-B5B9-24334F058736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306" name="Picture 2" descr=""/>
          <p:cNvPicPr/>
          <p:nvPr/>
        </p:nvPicPr>
        <p:blipFill>
          <a:blip r:embed="rId1"/>
          <a:stretch/>
        </p:blipFill>
        <p:spPr>
          <a:xfrm>
            <a:off x="4425120" y="210960"/>
            <a:ext cx="4259520" cy="2129400"/>
          </a:xfrm>
          <a:prstGeom prst="rect">
            <a:avLst/>
          </a:prstGeom>
          <a:ln w="0">
            <a:noFill/>
          </a:ln>
        </p:spPr>
      </p:pic>
      <p:pic>
        <p:nvPicPr>
          <p:cNvPr id="307" name="Image 7" descr=""/>
          <p:cNvPicPr/>
          <p:nvPr/>
        </p:nvPicPr>
        <p:blipFill>
          <a:blip r:embed="rId2"/>
          <a:stretch/>
        </p:blipFill>
        <p:spPr>
          <a:xfrm>
            <a:off x="10384200" y="3636720"/>
            <a:ext cx="1505520" cy="3084480"/>
          </a:xfrm>
          <a:prstGeom prst="rect">
            <a:avLst/>
          </a:prstGeom>
          <a:ln w="0">
            <a:noFill/>
          </a:ln>
        </p:spPr>
      </p:pic>
      <p:pic>
        <p:nvPicPr>
          <p:cNvPr id="308" name="Image 9" descr=""/>
          <p:cNvPicPr/>
          <p:nvPr/>
        </p:nvPicPr>
        <p:blipFill>
          <a:blip r:embed="rId3"/>
          <a:stretch/>
        </p:blipFill>
        <p:spPr>
          <a:xfrm>
            <a:off x="3060360" y="4428000"/>
            <a:ext cx="2180880" cy="221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1170360" y="1398960"/>
            <a:ext cx="3236760" cy="406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fr-FR" sz="4400" spc="-1" strike="noStrike">
                <a:solidFill>
                  <a:srgbClr val="ffffff"/>
                </a:solidFill>
                <a:latin typeface="Tw Cen MT"/>
              </a:rPr>
              <a:t>La plateforme Espace62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5535000" y="1398960"/>
            <a:ext cx="620784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Avenir Next LT Pro"/>
              </a:rPr>
              <a:t>ESPACE 62 – Une entrée unique pour vos ressources pédagogiques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311" name="Image 19" descr=""/>
          <p:cNvPicPr/>
          <p:nvPr/>
        </p:nvPicPr>
        <p:blipFill>
          <a:blip r:embed="rId1"/>
          <a:stretch/>
        </p:blipFill>
        <p:spPr>
          <a:xfrm>
            <a:off x="5425920" y="2788920"/>
            <a:ext cx="6426360" cy="380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606960" y="1229040"/>
            <a:ext cx="4345200" cy="406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fr-FR" sz="4400" spc="-1" strike="noStrike">
                <a:solidFill>
                  <a:srgbClr val="ffffff"/>
                </a:solidFill>
                <a:latin typeface="Tw Cen MT"/>
              </a:rPr>
              <a:t>Espace 62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63809E8-9916-41E6-B967-E10217AC778C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3517200" y="102240"/>
            <a:ext cx="821268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Une page « Notre actualité » (sites départementaux)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15" name="CustomShape 4"/>
          <p:cNvSpPr/>
          <p:nvPr/>
        </p:nvSpPr>
        <p:spPr>
          <a:xfrm>
            <a:off x="5097240" y="2588760"/>
            <a:ext cx="681336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55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Une page « Nos ressources pédagogiques»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(alimentée par les missions)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16" name="CustomShape 5"/>
          <p:cNvSpPr/>
          <p:nvPr/>
        </p:nvSpPr>
        <p:spPr>
          <a:xfrm>
            <a:off x="4414320" y="5113440"/>
            <a:ext cx="5443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Avenir Next LT Pro"/>
              </a:rPr>
              <a:t>Un moteur de recherche unique + une entrée par mots clés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317" name="Image 4" descr=""/>
          <p:cNvPicPr/>
          <p:nvPr/>
        </p:nvPicPr>
        <p:blipFill>
          <a:blip r:embed="rId1"/>
          <a:stretch/>
        </p:blipFill>
        <p:spPr>
          <a:xfrm>
            <a:off x="5155200" y="815040"/>
            <a:ext cx="3741480" cy="1720440"/>
          </a:xfrm>
          <a:prstGeom prst="rect">
            <a:avLst/>
          </a:prstGeom>
          <a:ln w="0">
            <a:noFill/>
          </a:ln>
        </p:spPr>
      </p:pic>
      <p:pic>
        <p:nvPicPr>
          <p:cNvPr id="318" name="Image 13" descr=""/>
          <p:cNvPicPr/>
          <p:nvPr/>
        </p:nvPicPr>
        <p:blipFill>
          <a:blip r:embed="rId2"/>
          <a:stretch/>
        </p:blipFill>
        <p:spPr>
          <a:xfrm>
            <a:off x="5547960" y="3412800"/>
            <a:ext cx="2955960" cy="1457280"/>
          </a:xfrm>
          <a:prstGeom prst="rect">
            <a:avLst/>
          </a:prstGeom>
          <a:ln w="0">
            <a:noFill/>
          </a:ln>
        </p:spPr>
      </p:pic>
      <p:pic>
        <p:nvPicPr>
          <p:cNvPr id="319" name="Image 15" descr=""/>
          <p:cNvPicPr/>
          <p:nvPr/>
        </p:nvPicPr>
        <p:blipFill>
          <a:blip r:embed="rId3"/>
          <a:stretch/>
        </p:blipFill>
        <p:spPr>
          <a:xfrm>
            <a:off x="6264720" y="6191640"/>
            <a:ext cx="3438000" cy="456840"/>
          </a:xfrm>
          <a:prstGeom prst="rect">
            <a:avLst/>
          </a:prstGeom>
          <a:ln w="0">
            <a:noFill/>
          </a:ln>
        </p:spPr>
      </p:pic>
      <p:pic>
        <p:nvPicPr>
          <p:cNvPr id="320" name="Image 21" descr=""/>
          <p:cNvPicPr/>
          <p:nvPr/>
        </p:nvPicPr>
        <p:blipFill>
          <a:blip r:embed="rId4"/>
          <a:stretch/>
        </p:blipFill>
        <p:spPr>
          <a:xfrm>
            <a:off x="10079280" y="3436920"/>
            <a:ext cx="1650240" cy="328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912200" y="428400"/>
            <a:ext cx="68313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Tw Cen MT"/>
              </a:rPr>
              <a:t>Un accès aux sites « missions » départementaux</a:t>
            </a:r>
            <a:endParaRPr b="0" lang="fr-FR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322" name="Image 7" descr=""/>
          <p:cNvPicPr/>
          <p:nvPr/>
        </p:nvPicPr>
        <p:blipFill>
          <a:blip r:embed="rId1"/>
          <a:stretch/>
        </p:blipFill>
        <p:spPr>
          <a:xfrm>
            <a:off x="523440" y="2780640"/>
            <a:ext cx="11254320" cy="956160"/>
          </a:xfrm>
          <a:prstGeom prst="rect">
            <a:avLst/>
          </a:prstGeom>
          <a:ln w="0">
            <a:noFill/>
          </a:ln>
        </p:spPr>
      </p:pic>
      <p:pic>
        <p:nvPicPr>
          <p:cNvPr id="323" name="Image 15" descr=""/>
          <p:cNvPicPr/>
          <p:nvPr/>
        </p:nvPicPr>
        <p:blipFill>
          <a:blip r:embed="rId2"/>
          <a:stretch/>
        </p:blipFill>
        <p:spPr>
          <a:xfrm>
            <a:off x="448200" y="229680"/>
            <a:ext cx="3873960" cy="159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{07E23339-013B-4783-88CD-78F5EF31705F}tf78504181_win32</Template>
  <TotalTime>110</TotalTime>
  <Application>LibreOffice/7.0.6.2$Linux_X86_64 LibreOffice_project/00$Build-2</Application>
  <AppVersion>15.0000</AppVersion>
  <Words>293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2022-03-18T06:16:20Z</dcterms:created>
  <dc:creator>Delattre</dc:creator>
  <dc:description/>
  <dc:language>fr-FR</dc:language>
  <cp:lastModifiedBy>Delattre Romuald</cp:lastModifiedBy>
  <dcterms:modified xsi:type="dcterms:W3CDTF">2022-08-31T11:21:10Z</dcterms:modified>
  <cp:revision>5</cp:revision>
  <dc:subject/>
  <dc:title>Observatoire Développement Durable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i4>9</vt:i4>
  </property>
  <property fmtid="{D5CDD505-2E9C-101B-9397-08002B2CF9AE}" pid="4" name="PresentationFormat">
    <vt:lpwstr>Grand écran</vt:lpwstr>
  </property>
  <property fmtid="{D5CDD505-2E9C-101B-9397-08002B2CF9AE}" pid="5" name="Slides">
    <vt:i4>10</vt:i4>
  </property>
</Properties>
</file>